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8" r:id="rId2"/>
    <p:sldMasterId id="2147483660" r:id="rId3"/>
  </p:sldMasterIdLst>
  <p:notesMasterIdLst>
    <p:notesMasterId r:id="rId21"/>
  </p:notesMasterIdLst>
  <p:sldIdLst>
    <p:sldId id="256" r:id="rId4"/>
    <p:sldId id="257" r:id="rId5"/>
    <p:sldId id="266" r:id="rId6"/>
    <p:sldId id="267" r:id="rId7"/>
    <p:sldId id="268" r:id="rId8"/>
    <p:sldId id="272" r:id="rId9"/>
    <p:sldId id="270" r:id="rId10"/>
    <p:sldId id="271" r:id="rId11"/>
    <p:sldId id="274" r:id="rId12"/>
    <p:sldId id="263" r:id="rId13"/>
    <p:sldId id="265" r:id="rId14"/>
    <p:sldId id="275" r:id="rId15"/>
    <p:sldId id="258" r:id="rId16"/>
    <p:sldId id="276" r:id="rId17"/>
    <p:sldId id="259" r:id="rId18"/>
    <p:sldId id="260" r:id="rId19"/>
    <p:sldId id="261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0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1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4BB7131-314F-4912-9C7C-A411D52746D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6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80280" tIns="39960" rIns="8028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22"/>
          </p:nvPr>
        </p:nvSpPr>
        <p:spPr>
          <a:xfrm>
            <a:off x="3850200" y="942804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80280" tIns="39960" rIns="80280" bIns="399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72A8899-792F-4007-A8D9-CF45C99AD1E9}" type="slidenum"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9680" y="-310680"/>
            <a:ext cx="81666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4080" cy="346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592AB5-314A-4FC3-B5DC-EEC280EC102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6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77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03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53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10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78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31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43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1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9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6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/>
        </p:nvSpPr>
        <p:spPr>
          <a:xfrm>
            <a:off x="0" y="0"/>
            <a:ext cx="12183480" cy="689040"/>
          </a:xfrm>
          <a:custGeom>
            <a:avLst/>
            <a:gdLst>
              <a:gd name="textAreaLeft" fmla="*/ 0 w 12183480"/>
              <a:gd name="textAreaRight" fmla="*/ 12184560 w 12183480"/>
              <a:gd name="textAreaTop" fmla="*/ 0 h 689040"/>
              <a:gd name="textAreaBottom" fmla="*/ 690120 h 689040"/>
            </a:gdLst>
            <a:ahLst/>
            <a:cxnLst/>
            <a:rect l="textAreaLeft" t="textAreaTop" r="textAreaRight" b="textAreaBottom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XO Oriel"/>
            </a:endParaRPr>
          </a:p>
        </p:txBody>
      </p:sp>
      <p:pic>
        <p:nvPicPr>
          <p:cNvPr id="10" name="bg object 17"/>
          <p:cNvPicPr/>
          <p:nvPr/>
        </p:nvPicPr>
        <p:blipFill>
          <a:blip r:embed="rId3"/>
          <a:stretch/>
        </p:blipFill>
        <p:spPr>
          <a:xfrm>
            <a:off x="10197720" y="15840"/>
            <a:ext cx="1812240" cy="68328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9680" y="-310680"/>
            <a:ext cx="816660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41560" y="3021120"/>
            <a:ext cx="5554080" cy="346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240" cy="34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sldNum" idx="5"/>
          </p:nvPr>
        </p:nvSpPr>
        <p:spPr>
          <a:xfrm>
            <a:off x="877824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25C57F5-CE39-4449-A5F9-3B91009C1FB8}" type="slidenum">
              <a: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dt" idx="6"/>
          </p:nvPr>
        </p:nvSpPr>
        <p:spPr>
          <a:xfrm>
            <a:off x="60948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121920" y="101520"/>
            <a:ext cx="11947200" cy="6664320"/>
          </a:xfrm>
          <a:prstGeom prst="roundRect">
            <a:avLst>
              <a:gd name="adj" fmla="val 1735"/>
            </a:avLst>
          </a:prstGeom>
          <a:blipFill rotWithShape="0">
            <a:blip r:embed="rId15"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3"/>
          <p:cNvSpPr/>
          <p:nvPr/>
        </p:nvSpPr>
        <p:spPr>
          <a:xfrm>
            <a:off x="365760" y="278280"/>
            <a:ext cx="1145952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497280" y="372960"/>
            <a:ext cx="11172960" cy="11178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5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" name="Рисунок 11"/>
          <p:cNvPicPr/>
          <p:nvPr/>
        </p:nvPicPr>
        <p:blipFill>
          <a:blip r:embed="rId16"/>
          <a:stretch/>
        </p:blipFill>
        <p:spPr>
          <a:xfrm>
            <a:off x="9042240" y="5287320"/>
            <a:ext cx="3148800" cy="1569960"/>
          </a:xfrm>
          <a:prstGeom prst="rect">
            <a:avLst/>
          </a:prstGeom>
          <a:ln w="0">
            <a:noFill/>
          </a:ln>
        </p:spPr>
      </p:pic>
      <p:sp>
        <p:nvSpPr>
          <p:cNvPr id="62" name="CustomShape 6"/>
          <p:cNvSpPr/>
          <p:nvPr/>
        </p:nvSpPr>
        <p:spPr>
          <a:xfrm rot="16200000">
            <a:off x="8933820" y="5396040"/>
            <a:ext cx="1569960" cy="1353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7"/>
          <p:cNvSpPr/>
          <p:nvPr/>
        </p:nvSpPr>
        <p:spPr>
          <a:xfrm>
            <a:off x="9042240" y="5278320"/>
            <a:ext cx="3148800" cy="1015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8"/>
          <p:cNvSpPr/>
          <p:nvPr/>
        </p:nvSpPr>
        <p:spPr>
          <a:xfrm rot="10800000">
            <a:off x="9024960" y="2803320"/>
            <a:ext cx="3148800" cy="2474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9"/>
          <p:cNvSpPr/>
          <p:nvPr/>
        </p:nvSpPr>
        <p:spPr>
          <a:xfrm rot="5400000">
            <a:off x="6277440" y="4026780"/>
            <a:ext cx="2361600" cy="32990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PlaceHolder 10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7" name="PlaceHolder 11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2554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12191040" cy="6855840"/>
          </a:xfrm>
          <a:prstGeom prst="rect">
            <a:avLst/>
          </a:prstGeom>
          <a:ln w="0">
            <a:noFill/>
          </a:ln>
        </p:spPr>
      </p:pic>
      <p:sp>
        <p:nvSpPr>
          <p:cNvPr id="63" name="TextBox 3"/>
          <p:cNvSpPr/>
          <p:nvPr/>
        </p:nvSpPr>
        <p:spPr>
          <a:xfrm>
            <a:off x="555120" y="3029400"/>
            <a:ext cx="1131480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2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TextBox 5"/>
          <p:cNvSpPr/>
          <p:nvPr/>
        </p:nvSpPr>
        <p:spPr>
          <a:xfrm>
            <a:off x="850680" y="2752560"/>
            <a:ext cx="951804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0000" y="1620000"/>
            <a:ext cx="11555640" cy="236880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5400" b="1" strike="noStrike" spc="-1" dirty="0">
                <a:solidFill>
                  <a:srgbClr val="FFFFFF"/>
                </a:solidFill>
                <a:latin typeface="XO Oriel"/>
              </a:rPr>
              <a:t>Об организации </a:t>
            </a:r>
            <a:r>
              <a:rPr lang="ru-RU" sz="5400" b="1" spc="-1" dirty="0" smtClean="0">
                <a:solidFill>
                  <a:srgbClr val="FFFFFF"/>
                </a:solidFill>
                <a:latin typeface="XO Oriel"/>
              </a:rPr>
              <a:t>приемной кампании в первые классы </a:t>
            </a:r>
            <a:br>
              <a:rPr lang="ru-RU" sz="5400" b="1" spc="-1" dirty="0" smtClean="0">
                <a:solidFill>
                  <a:srgbClr val="FFFFFF"/>
                </a:solidFill>
                <a:latin typeface="XO Oriel"/>
              </a:rPr>
            </a:br>
            <a:r>
              <a:rPr lang="ru-RU" sz="5400" b="1" spc="-1" dirty="0" smtClean="0">
                <a:solidFill>
                  <a:srgbClr val="FFFFFF"/>
                </a:solidFill>
                <a:latin typeface="XO Oriel"/>
              </a:rPr>
              <a:t>в 2025 году</a:t>
            </a:r>
            <a:endParaRPr lang="ru-RU" sz="5400" b="1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12191040" cy="6855840"/>
          </a:xfrm>
          <a:prstGeom prst="rect">
            <a:avLst/>
          </a:prstGeom>
          <a:ln w="0">
            <a:noFill/>
          </a:ln>
        </p:spPr>
      </p:pic>
      <p:sp>
        <p:nvSpPr>
          <p:cNvPr id="63" name="TextBox 3"/>
          <p:cNvSpPr/>
          <p:nvPr/>
        </p:nvSpPr>
        <p:spPr>
          <a:xfrm>
            <a:off x="555120" y="3029400"/>
            <a:ext cx="1131480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2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TextBox 5"/>
          <p:cNvSpPr/>
          <p:nvPr/>
        </p:nvSpPr>
        <p:spPr>
          <a:xfrm>
            <a:off x="850680" y="2752560"/>
            <a:ext cx="951804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0000" y="1514475"/>
            <a:ext cx="11555640" cy="3171825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3600" b="1" strike="noStrike" spc="-1" dirty="0">
                <a:solidFill>
                  <a:srgbClr val="FFFFFF"/>
                </a:solidFill>
                <a:latin typeface="XO Oriel"/>
              </a:rPr>
              <a:t>Об организации </a:t>
            </a:r>
            <a:r>
              <a:rPr lang="ru-RU" sz="3600" b="1" strike="noStrike" spc="-1" dirty="0" smtClean="0">
                <a:solidFill>
                  <a:srgbClr val="FFFFFF"/>
                </a:solidFill>
                <a:latin typeface="XO Oriel"/>
              </a:rPr>
              <a:t>приема </a:t>
            </a:r>
            <a:r>
              <a:rPr lang="ru-RU" sz="3600" b="1" strike="noStrike" spc="-1" dirty="0">
                <a:solidFill>
                  <a:srgbClr val="FFFFFF"/>
                </a:solidFill>
                <a:latin typeface="XO Oriel"/>
              </a:rPr>
              <a:t>иностранных граждан </a:t>
            </a:r>
            <a:r>
              <a:rPr lang="ru-RU" sz="3600" b="1" strike="noStrike" spc="-1" dirty="0" smtClean="0">
                <a:solidFill>
                  <a:srgbClr val="FFFFFF"/>
                </a:solidFill>
                <a:latin typeface="XO Oriel"/>
              </a:rPr>
              <a:t>на </a:t>
            </a:r>
            <a:r>
              <a:rPr lang="ru-RU" sz="3600" b="1" strike="noStrike" spc="-1" dirty="0">
                <a:solidFill>
                  <a:srgbClr val="FFFFFF"/>
                </a:solidFill>
                <a:latin typeface="XO Oriel"/>
              </a:rPr>
              <a:t>обучение по программам начального общего, основного общего и среднего общего образования в образовательные </a:t>
            </a:r>
            <a:r>
              <a:rPr lang="ru-RU" sz="3600" b="1" strike="noStrike" spc="-1" dirty="0" smtClean="0">
                <a:solidFill>
                  <a:srgbClr val="FFFFFF"/>
                </a:solidFill>
                <a:latin typeface="XO Oriel"/>
              </a:rPr>
              <a:t>организации</a:t>
            </a:r>
            <a:endParaRPr lang="ru-RU" sz="3600" b="1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7440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: скругленные углы 41"/>
          <p:cNvSpPr/>
          <p:nvPr/>
        </p:nvSpPr>
        <p:spPr>
          <a:xfrm>
            <a:off x="4541520" y="2423160"/>
            <a:ext cx="7482840" cy="321444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Порядок приема на обучение по образовательным программам начального общего, основного общего и среднего общего </a:t>
            </a:r>
            <a:r>
              <a:rPr lang="ru-RU" sz="2400" b="1" strike="noStrike" spc="-7" dirty="0" smtClean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образования от 2 сентября 2020 года № 458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Прямоугольник 60"/>
          <p:cNvSpPr/>
          <p:nvPr/>
        </p:nvSpPr>
        <p:spPr>
          <a:xfrm>
            <a:off x="0" y="0"/>
            <a:ext cx="12191040" cy="99972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r>
              <a:rPr lang="ru-RU" sz="2800" b="1" spc="-7" dirty="0" smtClean="0">
                <a:solidFill>
                  <a:srgbClr val="FFFFFF"/>
                </a:solidFill>
                <a:latin typeface="Century Gothic"/>
              </a:rPr>
              <a:t>Приказ </a:t>
            </a:r>
            <a:r>
              <a:rPr lang="ru-RU" sz="2800" b="1" spc="-7" dirty="0" err="1" smtClean="0">
                <a:solidFill>
                  <a:srgbClr val="FFFFFF"/>
                </a:solidFill>
                <a:latin typeface="Century Gothic"/>
              </a:rPr>
              <a:t>Минпросвещения</a:t>
            </a:r>
            <a:r>
              <a:rPr lang="ru-RU" sz="2800" b="1" spc="-7" dirty="0" smtClean="0">
                <a:solidFill>
                  <a:srgbClr val="FFFFFF"/>
                </a:solidFill>
                <a:latin typeface="Century Gothic"/>
              </a:rPr>
              <a:t> России № </a:t>
            </a:r>
            <a:r>
              <a:rPr lang="ru-RU" sz="2800" b="1" spc="-7" dirty="0">
                <a:solidFill>
                  <a:srgbClr val="FFFFFF"/>
                </a:solidFill>
                <a:latin typeface="Century Gothic"/>
              </a:rPr>
              <a:t>171 от 04 марта 2025 г.</a:t>
            </a:r>
            <a:endParaRPr lang="ru-RU" sz="2800" spc="-1" dirty="0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74" name="Picture 2"/>
          <p:cNvPicPr/>
          <p:nvPr/>
        </p:nvPicPr>
        <p:blipFill>
          <a:blip r:embed="rId2"/>
          <a:stretch/>
        </p:blipFill>
        <p:spPr>
          <a:xfrm>
            <a:off x="203400" y="1071000"/>
            <a:ext cx="4109520" cy="5482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850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: скругленные углы 42"/>
          <p:cNvSpPr/>
          <p:nvPr/>
        </p:nvSpPr>
        <p:spPr>
          <a:xfrm>
            <a:off x="4267200" y="1751252"/>
            <a:ext cx="7771560" cy="4343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Прямоугольник 60"/>
          <p:cNvSpPr/>
          <p:nvPr/>
        </p:nvSpPr>
        <p:spPr>
          <a:xfrm>
            <a:off x="0" y="0"/>
            <a:ext cx="12191040" cy="99972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r>
              <a:rPr lang="ru-RU" sz="2800" b="1" spc="-7" dirty="0" smtClean="0">
                <a:solidFill>
                  <a:srgbClr val="FFFFFF"/>
                </a:solidFill>
                <a:latin typeface="Century Gothic"/>
              </a:rPr>
              <a:t>Приказ </a:t>
            </a:r>
            <a:r>
              <a:rPr lang="ru-RU" sz="2800" b="1" spc="-7" dirty="0" err="1" smtClean="0">
                <a:solidFill>
                  <a:srgbClr val="FFFFFF"/>
                </a:solidFill>
                <a:latin typeface="Century Gothic"/>
              </a:rPr>
              <a:t>Минпросвещения</a:t>
            </a:r>
            <a:r>
              <a:rPr lang="ru-RU" sz="2800" b="1" spc="-7" dirty="0" smtClean="0">
                <a:solidFill>
                  <a:srgbClr val="FFFFFF"/>
                </a:solidFill>
                <a:latin typeface="Century Gothic"/>
              </a:rPr>
              <a:t> России № </a:t>
            </a:r>
            <a:r>
              <a:rPr lang="ru-RU" sz="2800" b="1" spc="-7" dirty="0">
                <a:solidFill>
                  <a:srgbClr val="FFFFFF"/>
                </a:solidFill>
                <a:latin typeface="Century Gothic"/>
              </a:rPr>
              <a:t>170  от 04 марта 2025 г.</a:t>
            </a:r>
            <a:endParaRPr lang="ru-RU" sz="2800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Прямоугольник 175"/>
          <p:cNvSpPr/>
          <p:nvPr/>
        </p:nvSpPr>
        <p:spPr>
          <a:xfrm>
            <a:off x="4027080" y="2286526"/>
            <a:ext cx="8163960" cy="32728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1640" tIns="35640" rIns="71640" bIns="35640" anchor="t">
            <a:spAutoFit/>
          </a:bodyPr>
          <a:lstStyle/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7" dirty="0" smtClean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Порядок </a:t>
            </a:r>
            <a:r>
              <a:rPr lang="ru-RU" sz="2400" b="1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</a:t>
            </a:r>
            <a:r>
              <a:rPr lang="ru-RU" sz="2400" b="1" strike="noStrike" spc="-7" dirty="0" smtClean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гражданства от 4 марта 2025 года № 170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75" name="Picture 3"/>
          <p:cNvPicPr/>
          <p:nvPr/>
        </p:nvPicPr>
        <p:blipFill>
          <a:blip r:embed="rId2"/>
          <a:stretch/>
        </p:blipFill>
        <p:spPr>
          <a:xfrm>
            <a:off x="437220" y="1352520"/>
            <a:ext cx="3589860" cy="5200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708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2"/>
          <p:cNvSpPr/>
          <p:nvPr/>
        </p:nvSpPr>
        <p:spPr>
          <a:xfrm>
            <a:off x="720" y="0"/>
            <a:ext cx="12191040" cy="99972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TextBox 1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Прямоугольник 5"/>
          <p:cNvSpPr/>
          <p:nvPr/>
        </p:nvSpPr>
        <p:spPr>
          <a:xfrm>
            <a:off x="9688320" y="3733920"/>
            <a:ext cx="223992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640" tIns="35640" rIns="71640" bIns="35640" anchor="t">
            <a:spAutoFit/>
          </a:bodyPr>
          <a:lstStyle/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37240" y="180000"/>
            <a:ext cx="10979400" cy="71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2" dirty="0">
                <a:solidFill>
                  <a:srgbClr val="FFFFFF"/>
                </a:solidFill>
                <a:latin typeface="Century Gothic"/>
              </a:rPr>
              <a:t>ПРИКАЗ № 171 от 04 марта </a:t>
            </a:r>
            <a:r>
              <a:rPr lang="ru-RU" sz="2400" b="1" strike="noStrike" spc="-12" dirty="0" smtClean="0">
                <a:solidFill>
                  <a:srgbClr val="FFFFFF"/>
                </a:solidFill>
                <a:latin typeface="Century Gothic"/>
              </a:rPr>
              <a:t>2025 г</a:t>
            </a:r>
            <a:r>
              <a:rPr lang="ru-RU" sz="2400" b="1" strike="noStrike" spc="-12" dirty="0">
                <a:solidFill>
                  <a:srgbClr val="FFFFFF"/>
                </a:solidFill>
                <a:latin typeface="Century Gothic"/>
              </a:rPr>
              <a:t>.  </a:t>
            </a:r>
            <a:r>
              <a:rPr lang="ru-RU" sz="2400" b="1" strike="noStrike" spc="-12" dirty="0" smtClean="0">
                <a:solidFill>
                  <a:srgbClr val="FFFFFF"/>
                </a:solidFill>
                <a:latin typeface="Century Gothic"/>
              </a:rPr>
              <a:t>ПОРЯДОК </a:t>
            </a:r>
            <a:r>
              <a:rPr lang="ru-RU" sz="2400" b="1" strike="noStrike" spc="-12" dirty="0">
                <a:solidFill>
                  <a:srgbClr val="FFFFFF"/>
                </a:solidFill>
                <a:latin typeface="Century Gothic"/>
              </a:rPr>
              <a:t>ПРИЕМА НА ОБУЧЕНИЕ 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Прямоугольник: скругленные углы 1"/>
          <p:cNvSpPr/>
          <p:nvPr/>
        </p:nvSpPr>
        <p:spPr>
          <a:xfrm>
            <a:off x="5580000" y="1000080"/>
            <a:ext cx="6555960" cy="116352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36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1400" b="1" strike="noStrike" spc="-7" dirty="0" smtClean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ребенок </a:t>
            </a:r>
            <a:r>
              <a:rPr lang="ru-RU" sz="1400" b="1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не может быть зачислен в школу только в том случае, если в ней нет свободных мет;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1400" b="1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если не представлен документ, подтверждающий законность нахождения на территории России;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1400" b="1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если не прошел тестирование.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Прямоугольник: скругленные углы 4"/>
          <p:cNvSpPr/>
          <p:nvPr/>
        </p:nvSpPr>
        <p:spPr>
          <a:xfrm>
            <a:off x="360000" y="1000080"/>
            <a:ext cx="5180400" cy="71208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entury Gothic"/>
              </a:rPr>
              <a:t>ОСНОВАНИЯ ДЛЯ ОТКАЗА В ПРИЕМЕ 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FFFFFF"/>
                </a:solidFill>
                <a:latin typeface="Century Gothic"/>
              </a:rPr>
              <a:t>В ШКОЛУ</a:t>
            </a:r>
            <a:endParaRPr lang="ru-RU" sz="18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84" name="Прямоугольник: скругленные углы 5"/>
          <p:cNvSpPr/>
          <p:nvPr/>
        </p:nvSpPr>
        <p:spPr>
          <a:xfrm>
            <a:off x="399240" y="1807560"/>
            <a:ext cx="5180400" cy="71208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entury Gothic"/>
              </a:rPr>
              <a:t>1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ЗАЯВЛЕНИЕ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И ПЕРЕЧЕНЬ ДОКУМЕНТОВ</a:t>
            </a:r>
            <a:endParaRPr lang="ru-RU" sz="1800" b="0" strike="noStrike" spc="-1" dirty="0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85" name="Прямоугольник: скругленные углы 6"/>
          <p:cNvSpPr/>
          <p:nvPr/>
        </p:nvSpPr>
        <p:spPr>
          <a:xfrm>
            <a:off x="360000" y="2618280"/>
            <a:ext cx="11207160" cy="4041360"/>
          </a:xfrm>
          <a:prstGeom prst="roundRect">
            <a:avLst>
              <a:gd name="adj" fmla="val 6448"/>
            </a:avLst>
          </a:prstGeom>
          <a:solidFill>
            <a:srgbClr val="D9D9D9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Родители </a:t>
            </a:r>
            <a:r>
              <a:rPr lang="ru-RU" sz="1400" b="1" strike="noStrike" spc="-1" dirty="0" smtClean="0">
                <a:solidFill>
                  <a:schemeClr val="dk1"/>
                </a:solidFill>
                <a:latin typeface="Century Gothic"/>
                <a:ea typeface="Times New Roman"/>
              </a:rPr>
              <a:t>подают </a:t>
            </a:r>
            <a:r>
              <a:rPr lang="ru-RU" sz="14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заявление о приеме на обучение и предъявляют</a:t>
            </a:r>
            <a:r>
              <a:rPr lang="ru-RU" sz="1400" b="1" strike="noStrike" spc="-1" dirty="0" smtClean="0">
                <a:solidFill>
                  <a:schemeClr val="dk1"/>
                </a:solidFill>
                <a:latin typeface="Century Gothic"/>
                <a:ea typeface="Times New Roman"/>
              </a:rPr>
              <a:t>: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копии документов, подтверждающих родство заявителя;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</a:t>
            </a:r>
            <a:endParaRPr lang="ru-RU" sz="1400" b="0" strike="noStrike" spc="-1" dirty="0" smtClean="0">
              <a:solidFill>
                <a:schemeClr val="dk1"/>
              </a:solidFill>
              <a:latin typeface="Century Gothic"/>
              <a:ea typeface="Times New Roman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chemeClr val="dk1"/>
                </a:solidFill>
                <a:latin typeface="Century Gothic"/>
                <a:ea typeface="Times New Roman"/>
              </a:rPr>
              <a:t>копии </a:t>
            </a: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документов, подтверждающих прохождение государственной дактилоскопической регистрации ребенка;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копии документов, удостоверяющих личность   ребенка;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копии документов, подтверждающих присвоение родителю ИНН,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копия СНИЛС родителя (при наличии), а также СНИЛС ребенка (при наличии);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lang="ru-RU" sz="1400" b="1" i="1" strike="noStrike" spc="-1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переводом на русский язык.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2"/>
          <p:cNvSpPr/>
          <p:nvPr/>
        </p:nvSpPr>
        <p:spPr>
          <a:xfrm>
            <a:off x="0" y="37800"/>
            <a:ext cx="12191040" cy="99972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TextBox 1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Прямоугольник 5"/>
          <p:cNvSpPr/>
          <p:nvPr/>
        </p:nvSpPr>
        <p:spPr>
          <a:xfrm>
            <a:off x="9688320" y="3733920"/>
            <a:ext cx="223992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640" tIns="35640" rIns="71640" bIns="35640" anchor="t">
            <a:spAutoFit/>
          </a:bodyPr>
          <a:lstStyle/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37240" y="180000"/>
            <a:ext cx="11390880" cy="71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2" dirty="0">
                <a:solidFill>
                  <a:srgbClr val="FFFFFF"/>
                </a:solidFill>
                <a:latin typeface="Century Gothic"/>
              </a:rPr>
              <a:t>ПРИКАЗ № 171 от 04 марта </a:t>
            </a:r>
            <a:r>
              <a:rPr lang="ru-RU" sz="2000" b="1" strike="noStrike" spc="-12" dirty="0" smtClean="0">
                <a:solidFill>
                  <a:srgbClr val="FFFFFF"/>
                </a:solidFill>
                <a:latin typeface="Century Gothic"/>
              </a:rPr>
              <a:t>2025 г</a:t>
            </a:r>
            <a:r>
              <a:rPr lang="ru-RU" sz="2000" b="1" strike="noStrike" spc="-12" dirty="0">
                <a:solidFill>
                  <a:srgbClr val="FFFFFF"/>
                </a:solidFill>
                <a:latin typeface="Century Gothic"/>
              </a:rPr>
              <a:t>.  </a:t>
            </a:r>
            <a:r>
              <a:rPr lang="ru-RU" sz="20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000" b="1" strike="noStrike" spc="-12" dirty="0" smtClean="0">
                <a:solidFill>
                  <a:srgbClr val="FFFFFF"/>
                </a:solidFill>
                <a:latin typeface="Century Gothic"/>
              </a:rPr>
              <a:t>ПОРЯДОК </a:t>
            </a:r>
            <a:r>
              <a:rPr lang="ru-RU" sz="2000" b="1" strike="noStrike" spc="-12" dirty="0">
                <a:solidFill>
                  <a:srgbClr val="FFFFFF"/>
                </a:solidFill>
                <a:latin typeface="Century Gothic"/>
              </a:rPr>
              <a:t>ПРИЕМА НА ОБУЧЕНИЕ </a:t>
            </a:r>
            <a:endParaRPr lang="ru-RU" sz="2000" b="1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Прямоугольник: скругленные углы 2"/>
          <p:cNvSpPr/>
          <p:nvPr/>
        </p:nvSpPr>
        <p:spPr>
          <a:xfrm>
            <a:off x="237240" y="1159920"/>
            <a:ext cx="5897520" cy="90000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lt1"/>
                </a:solidFill>
                <a:latin typeface="Calibri"/>
              </a:rPr>
              <a:t>    </a:t>
            </a:r>
            <a:r>
              <a:rPr lang="ru-RU" sz="4800" b="1" strike="noStrike" spc="-1" dirty="0">
                <a:solidFill>
                  <a:schemeClr val="lt1"/>
                </a:solidFill>
                <a:latin typeface="Calibri"/>
              </a:rPr>
              <a:t> </a:t>
            </a:r>
            <a:r>
              <a:rPr lang="ru-RU" sz="4800" b="1" strike="noStrike" spc="-1" dirty="0" smtClean="0">
                <a:solidFill>
                  <a:schemeClr val="lt1"/>
                </a:solidFill>
                <a:latin typeface="Calibri"/>
              </a:rPr>
              <a:t>2  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ПРОВЕРКА</a:t>
            </a:r>
            <a:r>
              <a:rPr lang="ru-RU" sz="1600" b="0" strike="noStrike" spc="-1" dirty="0">
                <a:solidFill>
                  <a:schemeClr val="lt1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ДОКУМЕНТОВ</a:t>
            </a:r>
            <a:r>
              <a:rPr lang="ru-RU" sz="1600" b="0" strike="noStrike" spc="-1" dirty="0">
                <a:solidFill>
                  <a:schemeClr val="lt1"/>
                </a:solidFill>
                <a:latin typeface="Calibri"/>
              </a:rPr>
              <a:t>, </a:t>
            </a:r>
            <a:r>
              <a:rPr lang="ru-RU" sz="1600" b="0" strike="noStrike" spc="-1" dirty="0" smtClean="0">
                <a:solidFill>
                  <a:schemeClr val="lt1"/>
                </a:solidFill>
                <a:latin typeface="Calibri"/>
              </a:rPr>
              <a:t/>
            </a:r>
            <a:br>
              <a:rPr lang="ru-RU" sz="1600" b="0" strike="noStrike" spc="-1" dirty="0" smtClean="0">
                <a:solidFill>
                  <a:schemeClr val="lt1"/>
                </a:solidFill>
                <a:latin typeface="Calibri"/>
              </a:rPr>
            </a:b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НАПРАВЛЕНИЕ</a:t>
            </a:r>
            <a:r>
              <a:rPr lang="ru-RU" sz="1600" b="0" strike="noStrike" spc="-1" dirty="0" smtClean="0">
                <a:solidFill>
                  <a:schemeClr val="lt1"/>
                </a:solidFill>
                <a:latin typeface="Calibri"/>
              </a:rPr>
              <a:t> 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НА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ТЕСТИРОВАНИЕ</a:t>
            </a:r>
            <a:endParaRPr lang="ru-RU" sz="1800" b="0" strike="noStrike" spc="-1" dirty="0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82" name="Прямоугольник: скругленные углы 3"/>
          <p:cNvSpPr/>
          <p:nvPr/>
        </p:nvSpPr>
        <p:spPr>
          <a:xfrm>
            <a:off x="237240" y="2346960"/>
            <a:ext cx="11642400" cy="423816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21280" indent="-171360" algn="just" defTabSz="914400">
              <a:lnSpc>
                <a:spcPct val="100000"/>
              </a:lnSpc>
              <a:spcBef>
                <a:spcPts val="132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Образовательная организация не более 5 рабочих дней проводит проверку комплектности предоставленных документов;</a:t>
            </a:r>
            <a:endParaRPr lang="ru-RU" sz="1600" b="1" strike="noStrike" spc="-1" dirty="0">
              <a:solidFill>
                <a:srgbClr val="000000"/>
              </a:solidFill>
              <a:latin typeface="XO Oriel"/>
            </a:endParaRPr>
          </a:p>
          <a:p>
            <a:pPr marL="521280" indent="-171360" algn="just" defTabSz="914400">
              <a:lnSpc>
                <a:spcPct val="100000"/>
              </a:lnSpc>
              <a:spcBef>
                <a:spcPts val="132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Если представлен полный комплект документов, общеобразовательная организация в течение 25 рабочих дней проверяет их достоверность;</a:t>
            </a:r>
            <a:endParaRPr lang="ru-RU" sz="1600" b="1" strike="noStrike" spc="-1" dirty="0">
              <a:solidFill>
                <a:srgbClr val="000000"/>
              </a:solidFill>
              <a:latin typeface="XO Oriel"/>
            </a:endParaRPr>
          </a:p>
          <a:p>
            <a:pPr marL="521280" indent="-171360" algn="just" defTabSz="914400">
              <a:lnSpc>
                <a:spcPct val="100000"/>
              </a:lnSpc>
              <a:spcBef>
                <a:spcPts val="132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После проверки достоверности документов ребенок направляется </a:t>
            </a:r>
            <a:r>
              <a:rPr sz="1600" b="1" dirty="0"/>
              <a:t/>
            </a:r>
            <a:br>
              <a:rPr sz="1600" b="1" dirty="0"/>
            </a:b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в тестирующую организацию;</a:t>
            </a:r>
            <a:endParaRPr lang="ru-RU" sz="1600" b="1" strike="noStrike" spc="-1" dirty="0">
              <a:solidFill>
                <a:srgbClr val="000000"/>
              </a:solidFill>
              <a:latin typeface="XO Oriel"/>
            </a:endParaRPr>
          </a:p>
          <a:p>
            <a:pPr marL="521280" indent="-171360" algn="just" defTabSz="914400">
              <a:lnSpc>
                <a:spcPct val="100000"/>
              </a:lnSpc>
              <a:spcBef>
                <a:spcPts val="132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Информация о направлении на тестировании направляется по </a:t>
            </a:r>
            <a:r>
              <a:rPr lang="ru-RU" sz="1600" b="1" strike="noStrike" spc="-1" dirty="0" smtClean="0">
                <a:solidFill>
                  <a:schemeClr val="dk1"/>
                </a:solidFill>
                <a:latin typeface="Century Gothic"/>
                <a:ea typeface="Times New Roman"/>
              </a:rPr>
              <a:t>адресу, </a:t>
            </a: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указанному в заявлении о приеме на обучение, и в личный кабинет ЕПГУ;</a:t>
            </a:r>
            <a:endParaRPr lang="ru-RU" sz="1600" b="1" strike="noStrike" spc="-1" dirty="0">
              <a:solidFill>
                <a:srgbClr val="000000"/>
              </a:solidFill>
              <a:latin typeface="XO Oriel"/>
            </a:endParaRPr>
          </a:p>
          <a:p>
            <a:pPr marL="521280" indent="-171360" algn="just" defTabSz="914400">
              <a:lnSpc>
                <a:spcPct val="100000"/>
              </a:lnSpc>
              <a:spcBef>
                <a:spcPts val="132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Одновременно общеобразовательная организация уведомляет тестирующую организацию в электронной форме через ЕПГУ </a:t>
            </a:r>
            <a:r>
              <a:rPr lang="ru-RU" sz="1600" b="1" strike="noStrike" spc="-1" dirty="0" smtClean="0">
                <a:solidFill>
                  <a:schemeClr val="dk1"/>
                </a:solidFill>
                <a:latin typeface="Century Gothic"/>
                <a:ea typeface="Times New Roman"/>
              </a:rPr>
              <a:t>или с </a:t>
            </a:r>
            <a:r>
              <a:rPr lang="ru-RU" sz="16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использованием </a:t>
            </a:r>
            <a:r>
              <a:rPr lang="ru-RU" sz="1600" b="1" strike="noStrike" spc="-1" dirty="0" smtClean="0">
                <a:solidFill>
                  <a:schemeClr val="dk1"/>
                </a:solidFill>
                <a:latin typeface="Century Gothic"/>
                <a:ea typeface="Times New Roman"/>
              </a:rPr>
              <a:t>РПГУ (при наличии технической возможности);</a:t>
            </a:r>
            <a:endParaRPr lang="ru-RU" sz="1600" b="1" strike="noStrike" spc="-1" dirty="0">
              <a:solidFill>
                <a:srgbClr val="000000"/>
              </a:solidFill>
              <a:latin typeface="XO Oriel"/>
            </a:endParaRPr>
          </a:p>
          <a:p>
            <a:pPr marL="349920" algn="ctr" defTabSz="914400">
              <a:lnSpc>
                <a:spcPct val="100000"/>
              </a:lnSpc>
              <a:spcBef>
                <a:spcPts val="1321"/>
              </a:spcBef>
            </a:pPr>
            <a:r>
              <a:rPr sz="1600" b="1" dirty="0"/>
              <a:t/>
            </a:r>
            <a:br>
              <a:rPr sz="1600" b="1" dirty="0"/>
            </a:br>
            <a:r>
              <a:rPr lang="ru-RU" sz="2000" b="1" strike="noStrike" spc="-1" dirty="0">
                <a:solidFill>
                  <a:srgbClr val="FF0000"/>
                </a:solidFill>
                <a:latin typeface="Century Gothic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  <a:endParaRPr lang="ru-RU" sz="2000" b="1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5001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3"/>
          <p:cNvSpPr/>
          <p:nvPr/>
        </p:nvSpPr>
        <p:spPr>
          <a:xfrm>
            <a:off x="720" y="0"/>
            <a:ext cx="12191040" cy="99972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7" name="TextBox 2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8" name="Прямоугольник 6"/>
          <p:cNvSpPr/>
          <p:nvPr/>
        </p:nvSpPr>
        <p:spPr>
          <a:xfrm>
            <a:off x="9688320" y="3733920"/>
            <a:ext cx="223992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640" tIns="35640" rIns="71640" bIns="35640" anchor="t">
            <a:spAutoFit/>
          </a:bodyPr>
          <a:lstStyle/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714960">
              <a:lnSpc>
                <a:spcPct val="100000"/>
              </a:lnSpc>
              <a:tabLst>
                <a:tab pos="0" algn="l"/>
              </a:tabLst>
            </a:pPr>
            <a:endParaRPr lang="ru-RU" sz="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37240" y="180000"/>
            <a:ext cx="4622400" cy="71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ПРИКАЗ № 171 от 04 марта 2025г.  </a:t>
            </a:r>
            <a:r>
              <a:rPr lang="ru-RU" sz="2000" b="0" strike="noStrike" spc="-1">
                <a:solidFill>
                  <a:srgbClr val="000000"/>
                </a:solidFill>
                <a:latin typeface="Century Gothic"/>
              </a:rPr>
              <a:t>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ПОРЯДОК ПРИЕМА НА ОБУЧЕНИЕ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0" name="Прямоугольник: скругленные углы 7"/>
          <p:cNvSpPr/>
          <p:nvPr/>
        </p:nvSpPr>
        <p:spPr>
          <a:xfrm>
            <a:off x="229680" y="1087560"/>
            <a:ext cx="11649960" cy="71208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ПОСЛЕ</a:t>
            </a:r>
            <a:r>
              <a:rPr lang="ru-RU" sz="1800" b="0" strike="noStrike" spc="-1">
                <a:solidFill>
                  <a:schemeClr val="lt1"/>
                </a:solidFill>
                <a:latin typeface="Calibri"/>
              </a:rPr>
              <a:t> </a:t>
            </a: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ПРОХОЖДЕНИЯ</a:t>
            </a:r>
            <a:r>
              <a:rPr lang="ru-RU" sz="1800" b="0" strike="noStrike" spc="-1">
                <a:solidFill>
                  <a:schemeClr val="lt1"/>
                </a:solidFill>
                <a:latin typeface="Calibri"/>
              </a:rPr>
              <a:t> </a:t>
            </a: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ТЕСТИРОВАНИЯ</a:t>
            </a:r>
            <a:endParaRPr lang="ru-RU" sz="16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29680" y="1087560"/>
            <a:ext cx="518760" cy="77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 dirty="0">
                <a:solidFill>
                  <a:schemeClr val="lt1"/>
                </a:solidFill>
                <a:latin typeface="Arial"/>
                <a:ea typeface="Calibri"/>
              </a:rPr>
              <a:t>3</a:t>
            </a:r>
            <a:endParaRPr lang="ru-RU" sz="4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Прямоугольник: скругленные углы 8"/>
          <p:cNvSpPr/>
          <p:nvPr/>
        </p:nvSpPr>
        <p:spPr>
          <a:xfrm>
            <a:off x="307800" y="1980000"/>
            <a:ext cx="3111840" cy="878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Тестирующая организация </a:t>
            </a:r>
            <a:r>
              <a:rPr lang="ru-RU" sz="1100" b="1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в течение 3-х дней </a:t>
            </a:r>
            <a:r>
              <a:rPr lang="ru-RU" sz="11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после тестирования уведомляет образовательную организацию (школу) о результатах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3" name="Прямоугольник: скругленные углы 9"/>
          <p:cNvSpPr/>
          <p:nvPr/>
        </p:nvSpPr>
        <p:spPr>
          <a:xfrm>
            <a:off x="3780000" y="2023920"/>
            <a:ext cx="4037400" cy="85572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Информация </a:t>
            </a:r>
            <a:r>
              <a:rPr lang="ru-RU" sz="1100" b="1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(почтовый или электронный), указанному в заявлении о приеме на обучение, и в личный кабинет ЕПГУ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4" name="Прямоугольник: скругленные углы 10"/>
          <p:cNvSpPr/>
          <p:nvPr/>
        </p:nvSpPr>
        <p:spPr>
          <a:xfrm>
            <a:off x="8022240" y="1980000"/>
            <a:ext cx="4037400" cy="87156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в течение 5 рабочих дней </a:t>
            </a:r>
            <a:r>
              <a:rPr lang="ru-RU" sz="11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после официального поступления информации об успешном прохождении тестирования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5" name="Прямоугольник: скругленные углы 11"/>
          <p:cNvSpPr/>
          <p:nvPr/>
        </p:nvSpPr>
        <p:spPr>
          <a:xfrm>
            <a:off x="205920" y="3060000"/>
            <a:ext cx="11722320" cy="71208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ДОПОЛНИТЕЛЬНО </a:t>
            </a:r>
            <a:endParaRPr lang="ru-RU" sz="16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96" name="Прямоугольник 7"/>
          <p:cNvSpPr/>
          <p:nvPr/>
        </p:nvSpPr>
        <p:spPr>
          <a:xfrm>
            <a:off x="205920" y="2951280"/>
            <a:ext cx="5454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4800" b="1" strike="noStrike" spc="-1">
                <a:solidFill>
                  <a:schemeClr val="lt1"/>
                </a:solidFill>
                <a:latin typeface="Arial"/>
                <a:ea typeface="Calibri"/>
              </a:rPr>
              <a:t>4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7" name="Прямоугольник: скругленные углы 12"/>
          <p:cNvSpPr/>
          <p:nvPr/>
        </p:nvSpPr>
        <p:spPr>
          <a:xfrm>
            <a:off x="180000" y="3986280"/>
            <a:ext cx="5805360" cy="231336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2880" indent="171360"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Пункт 26(1) Порядка не распространяется на</a:t>
            </a:r>
            <a:r>
              <a:rPr lang="en-US" sz="1200" b="1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 </a:t>
            </a:r>
            <a:r>
              <a:rPr lang="ru-RU" sz="1200" b="1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 «О правовом положении иностранных граждан в Российской Федерации».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542880" indent="171360"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542880" indent="171360"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копия свидетельства о рождении ребенка;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542880" indent="171360"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копия паспорта;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542880" indent="171360"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справку о регистрации по месту жительства.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8" name="Прямоугольник: скругленные углы 13"/>
          <p:cNvSpPr/>
          <p:nvPr/>
        </p:nvSpPr>
        <p:spPr>
          <a:xfrm>
            <a:off x="6300000" y="3925440"/>
            <a:ext cx="5392080" cy="1294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Граждане</a:t>
            </a:r>
            <a:r>
              <a:rPr lang="ru-RU" sz="12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1200" b="0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Times New Roman"/>
              </a:rPr>
              <a:t>Белоруссии при приеме в школу предъявляют:</a:t>
            </a:r>
            <a:endParaRPr lang="ru-RU" sz="12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Times New Roman"/>
              </a:rPr>
              <a:t>копия свидетельства о рождении ребенка;</a:t>
            </a:r>
            <a:endParaRPr lang="ru-RU" sz="12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Times New Roman"/>
              </a:rPr>
              <a:t>копия паспорта;</a:t>
            </a:r>
            <a:endParaRPr lang="ru-RU" sz="12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7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Times New Roman"/>
              </a:rPr>
              <a:t>справку о регистрации по месту жительства.</a:t>
            </a:r>
            <a:endParaRPr lang="ru-RU" sz="12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9" name="Прямоугольник: скругленные углы 14"/>
          <p:cNvSpPr/>
          <p:nvPr/>
        </p:nvSpPr>
        <p:spPr>
          <a:xfrm>
            <a:off x="6300000" y="5400000"/>
            <a:ext cx="5713920" cy="1252440"/>
          </a:xfrm>
          <a:prstGeom prst="roundRect">
            <a:avLst>
              <a:gd name="adj" fmla="val 6448"/>
            </a:avLst>
          </a:prstGeom>
          <a:solidFill>
            <a:srgbClr val="D9D9D9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28560" algn="just" defTabSz="914400">
              <a:lnSpc>
                <a:spcPct val="100000"/>
              </a:lnSpc>
            </a:pPr>
            <a:r>
              <a:rPr lang="ru-RU" sz="1200" b="0" strike="noStrike" spc="-7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4"/>
          <p:cNvSpPr/>
          <p:nvPr/>
        </p:nvSpPr>
        <p:spPr>
          <a:xfrm>
            <a:off x="284400" y="1800000"/>
            <a:ext cx="11595240" cy="321120"/>
          </a:xfrm>
          <a:prstGeom prst="rect">
            <a:avLst/>
          </a:prstGeom>
          <a:solidFill>
            <a:srgbClr val="001F5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 anchor="t">
            <a:spAutoFit/>
          </a:bodyPr>
          <a:lstStyle/>
          <a:p>
            <a:pPr marL="350640" algn="ctr">
              <a:lnSpc>
                <a:spcPct val="100000"/>
              </a:lnSpc>
              <a:spcBef>
                <a:spcPts val="130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Century Gothic"/>
              </a:rPr>
              <a:t>2 ТЕСТИРОВАНИЕ</a:t>
            </a:r>
            <a:endParaRPr lang="ru-RU" sz="20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101" name="Прямоугольник: скругленные углы 41"/>
          <p:cNvSpPr/>
          <p:nvPr/>
        </p:nvSpPr>
        <p:spPr>
          <a:xfrm>
            <a:off x="167040" y="2133720"/>
            <a:ext cx="6004080" cy="409572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1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1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1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1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1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1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недостаточный;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2" name="Прямоугольник: скругленные углы 41"/>
          <p:cNvSpPr/>
          <p:nvPr/>
        </p:nvSpPr>
        <p:spPr>
          <a:xfrm>
            <a:off x="6219720" y="2133720"/>
            <a:ext cx="5805360" cy="350424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минут</a:t>
            </a: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8. Во время проведения тестирования обязательна видео и аудио запись;</a:t>
            </a: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9</a:t>
            </a:r>
            <a:r>
              <a:rPr lang="ru-RU" sz="1100" b="0" strike="noStrike" spc="-1" dirty="0" smtClean="0">
                <a:solidFill>
                  <a:schemeClr val="dk1"/>
                </a:solidFill>
                <a:latin typeface="Century Gothic"/>
                <a:ea typeface="Times New Roman"/>
              </a:rPr>
              <a:t>. Для </a:t>
            </a: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проведения тестирования создается комиссия. Для разрешения спорных вопросов создается апелляционная комиссия.</a:t>
            </a: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10. Перед проведением тестирования проводиться инструктаж ребенка.</a:t>
            </a: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</a:t>
            </a:r>
            <a:r>
              <a:rPr lang="ru-RU" sz="1100" b="0" strike="noStrike" spc="-1" dirty="0" err="1">
                <a:solidFill>
                  <a:schemeClr val="dk1"/>
                </a:solidFill>
                <a:latin typeface="Century Gothic"/>
                <a:ea typeface="Times New Roman"/>
              </a:rPr>
              <a:t>электронно</a:t>
            </a: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 вычислительной техникой, справочными материалами, шпаргалками.</a:t>
            </a: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В случае нарушения запрета ТЕСТИРОВАНИЕ СЧИТАЕТСЯ НЕПРОЙДЕННЫМ.</a:t>
            </a:r>
            <a:endParaRPr lang="ru-RU" sz="11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3" name="object 4"/>
          <p:cNvSpPr/>
          <p:nvPr/>
        </p:nvSpPr>
        <p:spPr>
          <a:xfrm>
            <a:off x="268560" y="993960"/>
            <a:ext cx="3691080" cy="626040"/>
          </a:xfrm>
          <a:prstGeom prst="rect">
            <a:avLst/>
          </a:prstGeom>
          <a:solidFill>
            <a:srgbClr val="001F5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 anchor="t">
            <a:spAutoFit/>
          </a:bodyPr>
          <a:lstStyle/>
          <a:p>
            <a:pPr marL="350640" algn="ctr">
              <a:lnSpc>
                <a:spcPct val="100000"/>
              </a:lnSpc>
              <a:spcBef>
                <a:spcPts val="130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</a:rPr>
              <a:t>ТЕСТИРУЮЩАЯ ОРГАНИЗАЦИЯ </a:t>
            </a:r>
            <a:endParaRPr lang="ru-RU" sz="20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104" name="Прямоугольник: скругленные углы 41"/>
          <p:cNvSpPr/>
          <p:nvPr/>
        </p:nvSpPr>
        <p:spPr>
          <a:xfrm>
            <a:off x="4060080" y="1016280"/>
            <a:ext cx="7999560" cy="60336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57760" indent="20196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100" b="0" strike="noStrike" spc="-12">
                <a:solidFill>
                  <a:schemeClr val="dk1"/>
                </a:solidFill>
                <a:latin typeface="Times New Roman"/>
              </a:rPr>
              <a:t>Тестирование проводится в государственных и муниципальных общеобразовательных организациях 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442440" indent="-20196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442440" algn="l"/>
              </a:tabLst>
            </a:pPr>
            <a:r>
              <a:rPr lang="ru-RU" sz="1100" b="0" strike="noStrike" spc="-1">
                <a:solidFill>
                  <a:schemeClr val="dk1"/>
                </a:solidFill>
                <a:latin typeface="Times New Roman"/>
              </a:rPr>
              <a:t>Тестирующая организации определяются исполнительными органами в сфере образования;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432360" indent="-20124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432360" algn="l"/>
              </a:tabLst>
            </a:pPr>
            <a:r>
              <a:rPr lang="ru-RU" sz="1100" b="0" strike="noStrike" spc="-12">
                <a:solidFill>
                  <a:schemeClr val="dk1"/>
                </a:solidFill>
                <a:latin typeface="Times New Roman"/>
              </a:rPr>
              <a:t>Информация о тестирующих организациях и местах проведения тестирования публикуется ИО на ЕПГУ 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5" name="object 4"/>
          <p:cNvSpPr/>
          <p:nvPr/>
        </p:nvSpPr>
        <p:spPr>
          <a:xfrm>
            <a:off x="6367680" y="5975640"/>
            <a:ext cx="5703120" cy="564840"/>
          </a:xfrm>
          <a:prstGeom prst="rect">
            <a:avLst/>
          </a:prstGeom>
          <a:solidFill>
            <a:srgbClr val="001F5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 anchor="t">
            <a:spAutoFit/>
          </a:bodyPr>
          <a:lstStyle/>
          <a:p>
            <a:pPr marL="350640" algn="ctr">
              <a:lnSpc>
                <a:spcPct val="100000"/>
              </a:lnSpc>
              <a:spcBef>
                <a:spcPts val="1094"/>
              </a:spcBef>
              <a:tabLst>
                <a:tab pos="459720" algn="l"/>
              </a:tabLst>
            </a:pPr>
            <a:r>
              <a:rPr lang="ru-RU" sz="1200" b="0" strike="noStrike" spc="-1">
                <a:solidFill>
                  <a:schemeClr val="lt1"/>
                </a:solidFill>
                <a:latin typeface="Century Gothic"/>
                <a:ea typeface="Times New Roman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Рособрнадзором</a:t>
            </a:r>
            <a:endParaRPr lang="ru-RU" sz="12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106" name="object 4"/>
          <p:cNvSpPr/>
          <p:nvPr/>
        </p:nvSpPr>
        <p:spPr>
          <a:xfrm>
            <a:off x="203760" y="6260040"/>
            <a:ext cx="6051600" cy="321480"/>
          </a:xfrm>
          <a:prstGeom prst="rect">
            <a:avLst/>
          </a:prstGeom>
          <a:solidFill>
            <a:srgbClr val="001F5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094"/>
              </a:spcBef>
              <a:tabLst>
                <a:tab pos="459720" algn="l"/>
              </a:tabLst>
            </a:pPr>
            <a:r>
              <a:rPr lang="ru-RU" sz="1000" b="0" strike="noStrike" spc="-1">
                <a:solidFill>
                  <a:schemeClr val="lt1"/>
                </a:solidFill>
                <a:latin typeface="Century Gothic"/>
                <a:ea typeface="Times New Roman"/>
              </a:rPr>
              <a:t>Информация о тестирующих организациях  направляется исполнительным органом в сфере образования в Минпросвещения России для размещения на сайте в сети «Интернет»</a:t>
            </a:r>
            <a:endParaRPr lang="ru-RU" sz="10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107" name="Прямоугольник 13"/>
          <p:cNvSpPr/>
          <p:nvPr/>
        </p:nvSpPr>
        <p:spPr>
          <a:xfrm>
            <a:off x="360000" y="981720"/>
            <a:ext cx="414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3600" b="1" strike="noStrike" spc="-1">
                <a:solidFill>
                  <a:schemeClr val="lt1"/>
                </a:solidFill>
                <a:latin typeface="Arial"/>
                <a:ea typeface="Calibri"/>
              </a:rPr>
              <a:t>1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8" name="Прямоугольник 8"/>
          <p:cNvSpPr/>
          <p:nvPr/>
        </p:nvSpPr>
        <p:spPr>
          <a:xfrm>
            <a:off x="720" y="0"/>
            <a:ext cx="12191040" cy="80424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80000" y="60840"/>
            <a:ext cx="5579640" cy="102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ПРИКАЗ № 170 от 04 марта 2025г.  </a:t>
            </a:r>
            <a:r>
              <a:rPr lang="ru-RU" sz="2000" b="0" strike="noStrike" spc="-1">
                <a:solidFill>
                  <a:srgbClr val="000000"/>
                </a:solidFill>
                <a:latin typeface="Century Gothic"/>
              </a:rPr>
              <a:t> 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ПОРЯДОК ПРОВЕДЕНИЯ ТЕСТИРОВАНИЯ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0920" y="38520"/>
            <a:ext cx="1002132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ПРИКАЗ № 170 ОТ 04 МАРТА 2025 Г. 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ПОРЯДОК ПРОВЕДЕНИЯ ТЕСТИРОВАНИЯ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1" name="Скругленный прямоугольник 12"/>
          <p:cNvSpPr/>
          <p:nvPr/>
        </p:nvSpPr>
        <p:spPr>
          <a:xfrm>
            <a:off x="360000" y="840600"/>
            <a:ext cx="4799520" cy="495000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2" name="Прямоугольник 13"/>
          <p:cNvSpPr/>
          <p:nvPr/>
        </p:nvSpPr>
        <p:spPr>
          <a:xfrm>
            <a:off x="304920" y="840600"/>
            <a:ext cx="56376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lang="ru-RU" sz="1600" b="1" strike="noStrike" spc="-1">
                <a:solidFill>
                  <a:schemeClr val="lt1"/>
                </a:solidFill>
                <a:latin typeface="Century Gothic"/>
                <a:ea typeface="Calibri"/>
              </a:rPr>
              <a:t>3 </a:t>
            </a:r>
            <a:r>
              <a:rPr lang="ru-RU" sz="1600" b="1" strike="noStrike" spc="-1">
                <a:solidFill>
                  <a:srgbClr val="FFFFFF"/>
                </a:solidFill>
                <a:latin typeface="Century Gothic"/>
                <a:ea typeface="Calibri"/>
              </a:rPr>
              <a:t>РЕЗУЛЬТАТЫ ТЕСТИРОВАНИЯ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3" name="Скругленный прямоугольник 14"/>
          <p:cNvSpPr/>
          <p:nvPr/>
        </p:nvSpPr>
        <p:spPr>
          <a:xfrm rot="21595200">
            <a:off x="306720" y="1298160"/>
            <a:ext cx="4799520" cy="2588760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" name="Прямоугольник: скругленные углы 41"/>
          <p:cNvSpPr/>
          <p:nvPr/>
        </p:nvSpPr>
        <p:spPr>
          <a:xfrm>
            <a:off x="304920" y="1295280"/>
            <a:ext cx="5485320" cy="2447640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6000" defTabSz="91440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094"/>
              </a:spcBef>
              <a:buClr>
                <a:srgbClr val="000000"/>
              </a:buClr>
              <a:buFont typeface="OpenSymbol"/>
              <a:buAutoNum type="arabicPeriod"/>
              <a:tabLst>
                <a:tab pos="45972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междведомственного электронного взаимодействия.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5" name="Скругленный прямоугольник 17"/>
          <p:cNvSpPr/>
          <p:nvPr/>
        </p:nvSpPr>
        <p:spPr>
          <a:xfrm>
            <a:off x="314280" y="3962520"/>
            <a:ext cx="4790160" cy="2589120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" name="Прямоугольник: скругленные углы 41"/>
          <p:cNvSpPr/>
          <p:nvPr/>
        </p:nvSpPr>
        <p:spPr>
          <a:xfrm>
            <a:off x="2204640" y="4490640"/>
            <a:ext cx="2899440" cy="1532520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3366"/>
                </a:solidFill>
                <a:latin typeface="Century Gothic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strike="noStrike" spc="-1">
                <a:solidFill>
                  <a:srgbClr val="003366"/>
                </a:solidFill>
                <a:latin typeface="Century Gothic"/>
                <a:ea typeface="Times New Roman"/>
              </a:rPr>
              <a:t>успешном прохождении тестирования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7" name="Фигура, имеющая форму буквы L 2"/>
          <p:cNvSpPr/>
          <p:nvPr/>
        </p:nvSpPr>
        <p:spPr>
          <a:xfrm rot="2496600" flipH="1">
            <a:off x="766800" y="4341600"/>
            <a:ext cx="1115640" cy="1363680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8" name="Скругленный прямоугольник 19"/>
          <p:cNvSpPr/>
          <p:nvPr/>
        </p:nvSpPr>
        <p:spPr>
          <a:xfrm>
            <a:off x="5760000" y="840600"/>
            <a:ext cx="6018840" cy="495000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9" name="Прямоугольник 20"/>
          <p:cNvSpPr/>
          <p:nvPr/>
        </p:nvSpPr>
        <p:spPr>
          <a:xfrm>
            <a:off x="5800680" y="836280"/>
            <a:ext cx="50187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lang="ru-RU" sz="1600" b="1" strike="noStrike" spc="-1">
                <a:solidFill>
                  <a:schemeClr val="lt1"/>
                </a:solidFill>
                <a:latin typeface="Century Gothic"/>
                <a:ea typeface="Calibri"/>
              </a:rPr>
              <a:t>4 </a:t>
            </a:r>
            <a:r>
              <a:rPr lang="ru-RU" sz="1600" b="1" strike="noStrike" spc="-1">
                <a:solidFill>
                  <a:srgbClr val="FFFFFF"/>
                </a:solidFill>
                <a:latin typeface="Century Gothic"/>
                <a:ea typeface="Calibri"/>
              </a:rPr>
              <a:t>ТЕСТИРОВАНИЕ НЕ ПРОЙДЕНО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0" name="Прямоугольник: скругленные углы 41"/>
          <p:cNvSpPr/>
          <p:nvPr/>
        </p:nvSpPr>
        <p:spPr>
          <a:xfrm>
            <a:off x="5790600" y="1518120"/>
            <a:ext cx="6094800" cy="172152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Повторно пройти тестирование можно не ранее, чем через 3 месяца.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1" name="Скругленный прямоугольник 22"/>
          <p:cNvSpPr/>
          <p:nvPr/>
        </p:nvSpPr>
        <p:spPr>
          <a:xfrm>
            <a:off x="5800680" y="3466440"/>
            <a:ext cx="6018840" cy="495000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lang="ru-RU" sz="1800" b="1" strike="noStrike" spc="-1">
                <a:solidFill>
                  <a:schemeClr val="lt1"/>
                </a:solidFill>
                <a:latin typeface="Century Gothic"/>
                <a:ea typeface="Calibri"/>
              </a:rPr>
              <a:t>5 </a:t>
            </a:r>
            <a:r>
              <a:rPr lang="ru-RU" sz="1800" b="1" strike="noStrike" spc="-1">
                <a:solidFill>
                  <a:srgbClr val="FFFFFF"/>
                </a:solidFill>
                <a:latin typeface="Century Gothic"/>
                <a:ea typeface="Calibri"/>
              </a:rPr>
              <a:t>УЧЕТ И ХРАНЕНИЕ МАТЕРИАЛОВ</a:t>
            </a:r>
            <a:endParaRPr lang="ru-RU" sz="18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122" name="Прямоугольник: скругленные углы 41"/>
          <p:cNvSpPr/>
          <p:nvPr/>
        </p:nvSpPr>
        <p:spPr>
          <a:xfrm>
            <a:off x="5781600" y="4266720"/>
            <a:ext cx="6009120" cy="175644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3" name="Прямоугольник 9"/>
          <p:cNvSpPr/>
          <p:nvPr/>
        </p:nvSpPr>
        <p:spPr>
          <a:xfrm>
            <a:off x="720" y="0"/>
            <a:ext cx="12191040" cy="80424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80000" y="38520"/>
            <a:ext cx="5399640" cy="102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ПРИКАЗ № 170 от 04 марта 2025г.  </a:t>
            </a:r>
            <a:r>
              <a:rPr lang="ru-RU" sz="2000" b="0" strike="noStrike" spc="-1">
                <a:solidFill>
                  <a:srgbClr val="000000"/>
                </a:solidFill>
                <a:latin typeface="Century Gothic"/>
              </a:rPr>
              <a:t>  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2">
                <a:solidFill>
                  <a:srgbClr val="FFFFFF"/>
                </a:solidFill>
                <a:latin typeface="Century Gothic"/>
              </a:rPr>
              <a:t>ПОРЯДОК ПРОВЕДЕНИЯ ТЕСТИРОВАНИЯ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0"/>
          <p:cNvSpPr/>
          <p:nvPr/>
        </p:nvSpPr>
        <p:spPr>
          <a:xfrm>
            <a:off x="0" y="0"/>
            <a:ext cx="12191040" cy="99972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entury Gothic"/>
              </a:rPr>
              <a:t>1 апреля в 00 часов</a:t>
            </a:r>
            <a:endParaRPr lang="ru-RU" sz="48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0" y="1052736"/>
            <a:ext cx="11772900" cy="56886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0000" algn="just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endParaRPr lang="ru-RU" sz="1400" b="0" strike="noStrike" spc="-1" dirty="0">
              <a:latin typeface="Arial"/>
            </a:endParaRPr>
          </a:p>
          <a:p>
            <a:pPr marL="375840" indent="-285120">
              <a:lnSpc>
                <a:spcPct val="107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Дети, проживающие на закрепленной территории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800" b="0" strike="noStrike" spc="-1" dirty="0">
              <a:latin typeface="Arial"/>
            </a:endParaRPr>
          </a:p>
          <a:p>
            <a:pPr marL="375840" indent="-285120">
              <a:lnSpc>
                <a:spcPct val="107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Правом преимущественного приема будут пользоваться дети, поступающие в школу, в которой обучаются их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полнородные и неполнородные брат и (или)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сестра, в том числе усыновленные (удочеренные)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(основание – часть 3.1 ст. 67 Федерального закона от 29.12.2012 № 273-ФЗ «Об образовании в Российской Федерации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»).</a:t>
            </a:r>
          </a:p>
          <a:p>
            <a:pPr marL="375840" indent="-285120">
              <a:lnSpc>
                <a:spcPct val="107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r>
              <a:rPr lang="ru-RU" sz="2800" b="1" u="sng" spc="-1" dirty="0">
                <a:solidFill>
                  <a:srgbClr val="000000"/>
                </a:solidFill>
                <a:latin typeface="Times New Roman"/>
                <a:ea typeface="Times New Roman"/>
              </a:rPr>
              <a:t>Обращаем ваше внимание 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на то, что регистрация на </a:t>
            </a:r>
            <a:r>
              <a:rPr lang="ru-RU" sz="2800" b="1" u="sng" spc="-1" dirty="0">
                <a:solidFill>
                  <a:srgbClr val="000000"/>
                </a:solidFill>
                <a:latin typeface="Times New Roman"/>
                <a:ea typeface="Times New Roman"/>
              </a:rPr>
              <a:t>закрепленной за общеобразовательным учреждением 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территории для данной категории детей при зачислении ребенка в учреждение </a:t>
            </a:r>
            <a:r>
              <a:rPr lang="ru-RU" sz="2800" b="1" u="sng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не учитывается</a:t>
            </a:r>
            <a:endParaRPr lang="ru-RU" sz="2800" b="0" u="sng" strike="noStrike" spc="-1" dirty="0" smtClean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00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0"/>
          <p:cNvSpPr/>
          <p:nvPr/>
        </p:nvSpPr>
        <p:spPr>
          <a:xfrm>
            <a:off x="0" y="0"/>
            <a:ext cx="12191040" cy="1571625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FFFF"/>
                </a:solidFill>
                <a:latin typeface="Century Gothic"/>
              </a:rPr>
              <a:t>Правом внеочередного или первоочередного приема в общеобразовательные учреждения будут пользоваться следующие категории детей:</a:t>
            </a:r>
            <a:endParaRPr lang="ru-RU" sz="32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0" y="1308600"/>
            <a:ext cx="11772900" cy="5432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0000" algn="just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00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1571624"/>
            <a:ext cx="12191040" cy="528637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normAutofit fontScale="89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4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1" i="0" u="sng" strike="noStrike" kern="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</a:rPr>
              <a:t>ВНЕОЧЕРЕДНОЙ ПРИЁМ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2400" b="0" i="0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дети военнослужащих </a:t>
            </a:r>
            <a:r>
              <a:rPr kumimoji="0" lang="ru-RU" sz="2400" b="1" i="0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по месту жительства их семей </a:t>
            </a:r>
            <a:endParaRPr kumimoji="0" lang="ru-RU" sz="2400" b="1" i="0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 charset="0"/>
              <a:ea typeface="Times New Roman"/>
            </a:endParaRPr>
          </a:p>
          <a:p>
            <a:pPr marL="285840" marR="0" lvl="0" indent="-2851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2400" i="0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дети </a:t>
            </a:r>
            <a:r>
              <a:rPr kumimoji="0" lang="ru-RU" sz="2400" i="0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сотрудников войск национальной гвардии РФ </a:t>
            </a:r>
            <a:r>
              <a:rPr kumimoji="0" lang="ru-RU" sz="2400" b="1" i="0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по месту жительства их </a:t>
            </a:r>
            <a:r>
              <a:rPr kumimoji="0" lang="ru-RU" sz="2400" b="1" i="0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семей</a:t>
            </a:r>
          </a:p>
          <a:p>
            <a:pPr marL="285840" marR="0" lvl="0" indent="-2851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endParaRPr kumimoji="0" lang="ru-RU" sz="2400" b="1" i="0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  <a:p>
            <a:pPr marL="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1" i="0" u="sng" strike="noStrike" kern="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</a:rPr>
              <a:t>ПЕРВОЧЕРЕДНОЙ ПРИЁМ</a:t>
            </a:r>
            <a:endParaRPr kumimoji="0" lang="ru-RU" sz="24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  <a:p>
            <a:pPr marL="285840" marR="0" lvl="0" indent="-2851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2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дети </a:t>
            </a:r>
            <a:r>
              <a:rPr kumimoji="0" lang="ru-RU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сотрудников органов уголовно-исполнительной системы, федеральной противопожарной службы Государственной противопожарной службы, таможенных органов Российской Федерации </a:t>
            </a:r>
            <a:r>
              <a:rPr kumimoji="0" lang="ru-RU" sz="24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по месту </a:t>
            </a:r>
            <a:r>
              <a:rPr kumimoji="0" lang="ru-RU" sz="2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жительства</a:t>
            </a:r>
            <a:endParaRPr kumimoji="0" lang="ru-RU" sz="2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 charset="0"/>
            </a:endParaRPr>
          </a:p>
          <a:p>
            <a:pPr marL="285840" marR="0" lvl="0" indent="-2851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дети сотрудников органов внутренних дел, не являющихся сотрудниками </a:t>
            </a:r>
            <a:r>
              <a:rPr kumimoji="0" lang="ru-RU" sz="2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полиции,</a:t>
            </a:r>
            <a:r>
              <a:rPr kumimoji="0" lang="ru-RU" sz="2400" b="0" i="0" u="none" strike="noStrike" kern="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 </a:t>
            </a:r>
            <a:r>
              <a:rPr kumimoji="0" lang="ru-RU" sz="2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по </a:t>
            </a:r>
            <a:r>
              <a:rPr kumimoji="0" lang="ru-RU" sz="24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месту жительства </a:t>
            </a:r>
            <a:endParaRPr kumimoji="0" lang="ru-RU" sz="2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 charset="0"/>
              <a:ea typeface="Times New Roman"/>
            </a:endParaRPr>
          </a:p>
          <a:p>
            <a:pPr marL="285840" marR="0" lvl="0" indent="-2851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2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дети </a:t>
            </a:r>
            <a:r>
              <a:rPr kumimoji="0" lang="ru-RU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сотрудников полиции </a:t>
            </a:r>
            <a:r>
              <a:rPr kumimoji="0" lang="ru-RU" sz="24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по месту жительства </a:t>
            </a:r>
            <a:endParaRPr kumimoji="0" lang="ru-RU" sz="2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 charset="0"/>
              <a:ea typeface="Times New Roman"/>
            </a:endParaRPr>
          </a:p>
          <a:p>
            <a:pPr marL="285840" marR="0" lvl="0" indent="-2851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2400" i="0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Дети </a:t>
            </a:r>
            <a:r>
              <a:rPr kumimoji="0" lang="ru-RU" sz="2400" i="0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лиц, </a:t>
            </a:r>
            <a:r>
              <a:rPr kumimoji="0" lang="ru-RU" sz="2400" i="0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принимающих (принимавших ) участие в СВО </a:t>
            </a:r>
            <a:r>
              <a:rPr kumimoji="0" lang="ru-RU" sz="2400" b="1" i="0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</a:rPr>
              <a:t>по месту жительства</a:t>
            </a:r>
            <a:endParaRPr kumimoji="0" lang="ru-RU" sz="2400" b="1" i="0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400" b="0" i="0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       </a:t>
            </a:r>
            <a:r>
              <a:rPr kumimoji="0" lang="ru-RU" sz="24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Для данной категории детей при зачислении в общеобразовательное учреждение </a:t>
            </a:r>
            <a:r>
              <a:rPr kumimoji="0" lang="ru-RU" sz="2400" b="1" i="0" u="none" strike="noStrike" kern="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регистрация на закрепленной за учреждением территории </a:t>
            </a:r>
            <a:r>
              <a:rPr kumimoji="0" lang="ru-RU" sz="2400" b="1" i="0" u="none" strike="noStrike" kern="0" cap="none" spc="-1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 </a:t>
            </a:r>
            <a:r>
              <a:rPr kumimoji="0" lang="ru-RU" sz="2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 charset="0"/>
                <a:ea typeface="Times New Roman"/>
              </a:rPr>
              <a:t>учитывается</a:t>
            </a:r>
            <a:endParaRPr kumimoji="0" lang="ru-RU" sz="2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0"/>
          <p:cNvSpPr/>
          <p:nvPr/>
        </p:nvSpPr>
        <p:spPr>
          <a:xfrm>
            <a:off x="960" y="-1"/>
            <a:ext cx="12191040" cy="1308601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0" y="1308600"/>
            <a:ext cx="11772900" cy="5432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0000" algn="just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00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1571624"/>
            <a:ext cx="12191040" cy="528637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normAutofit fontScale="97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1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422190" y="125152"/>
            <a:ext cx="11346660" cy="1183448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C7C7C7"/>
              </a:gs>
            </a:gsLst>
            <a:lin ang="5400000"/>
          </a:gradFill>
          <a:ln w="9360">
            <a:solidFill>
              <a:srgbClr val="AEAE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 algn="ctr">
              <a:lnSpc>
                <a:spcPct val="100000"/>
              </a:lnSpc>
            </a:pPr>
            <a:r>
              <a:rPr lang="ru-RU" sz="3500" b="1" strike="noStrike" cap="all" spc="-1" dirty="0">
                <a:solidFill>
                  <a:srgbClr val="000000"/>
                </a:solidFill>
                <a:latin typeface="Times New Roman"/>
              </a:rPr>
              <a:t>На информационном стенде и сайте общеобразовательного учреждения</a:t>
            </a:r>
            <a:endParaRPr lang="ru-RU" sz="3500" b="1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54992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создание отдельного раздела «Зачисление в 1 класс</a:t>
            </a:r>
            <a:r>
              <a:rPr lang="ru-RU" sz="1600" b="1" dirty="0" smtClean="0"/>
              <a:t>»</a:t>
            </a:r>
          </a:p>
          <a:p>
            <a:endParaRPr lang="ru-RU" sz="1600" b="1" dirty="0"/>
          </a:p>
          <a:p>
            <a:r>
              <a:rPr lang="ru-RU" sz="1600" b="1" dirty="0" smtClean="0"/>
              <a:t>- постановление Администрации города Нижний Тагил 03.03.2025 № 546-ПА «O закреплении муниципальных общеобразовательных учреждений за конкретными территориями муниципального образования город Нижний Тагил и признании утратившим силу постановления Администрации города Нижний Тагил от 06.03.2024 № 530-ПА»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- постановление Администрации города Нижний Тагил от 16.03.2023 № 555-ПА «Об утверждении Административного регламента предоставления муниципальной услуги «Прием заявлений о зачислении в муниципальные образовательные организации, реализующие программы общего образования» (с изменениями  от 31.03.2023 № 701-ПА, от  28.06.2023 № 1417-ПА, от 14.02.2024 </a:t>
            </a:r>
            <a:br>
              <a:rPr lang="ru-RU" sz="1600" b="1" dirty="0" smtClean="0"/>
            </a:br>
            <a:r>
              <a:rPr lang="ru-RU" sz="1600" b="1" dirty="0" smtClean="0"/>
              <a:t>№ 352-ПА)</a:t>
            </a:r>
          </a:p>
          <a:p>
            <a:endParaRPr lang="ru-RU" sz="1600" b="1" dirty="0" smtClean="0"/>
          </a:p>
          <a:p>
            <a:r>
              <a:rPr lang="ru-RU" sz="1600" b="1" dirty="0"/>
              <a:t>- правила приема граждан в ОУ, утвержденные приказом руководителя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- информация о местонахождении ОУ, адрес, телефоны должностного лица, ответственного за организацию приема, часы и график приема документов (с включением суббот и вечерних часов), </a:t>
            </a:r>
            <a:r>
              <a:rPr lang="ru-RU" sz="1600" b="1" dirty="0"/>
              <a:t>«горячая линия»</a:t>
            </a:r>
          </a:p>
          <a:p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устав, сведения о лицензии, сведения о о государственной аккредитации, реализуемые образовательные программы</a:t>
            </a:r>
          </a:p>
          <a:p>
            <a:pPr marL="285750" indent="-285750">
              <a:buFontTx/>
              <a:buChar char="-"/>
            </a:pPr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информация о количестве мест в первых классах</a:t>
            </a:r>
          </a:p>
          <a:p>
            <a:pPr marL="285750" indent="-285750">
              <a:buFontTx/>
              <a:buChar char="-"/>
            </a:pPr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образец заявления о приеме на обучение, образцы уведомлений, используемых при предоставлении услуги по зачислению в МОУ</a:t>
            </a:r>
          </a:p>
          <a:p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5477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1040"/>
            <a:ext cx="8229240" cy="615672"/>
          </a:xfrm>
        </p:spPr>
        <p:txBody>
          <a:bodyPr/>
          <a:lstStyle/>
          <a:p>
            <a:pPr algn="ctr"/>
            <a:r>
              <a:rPr lang="ru-RU" sz="2400" b="1" dirty="0">
                <a:latin typeface="Liberation Serif" pitchFamily="18" charset="0"/>
              </a:rPr>
              <a:t>ИТОГИ   ПРОВЕРКИ   САЙТОВ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14350" y="836712"/>
            <a:ext cx="11029950" cy="564981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latin typeface="Liberation Serif" pitchFamily="18" charset="0"/>
              </a:rPr>
              <a:t>Не обеспечено размещение постановления Администрации города Нижний Тагил от 03.03.2025 «О закреплении муниципальных общеобразовательных учреждений за конкретными территориями муниципального образования город Нижний Тагил и признании утратившим силу постановления Администрации города Нижний Тагил от 06.03.2024 № 530-ПА»</a:t>
            </a:r>
            <a:r>
              <a:rPr lang="en-US" sz="2000" dirty="0" smtClean="0">
                <a:latin typeface="Liberation Serif" pitchFamily="18" charset="0"/>
              </a:rPr>
              <a:t> </a:t>
            </a:r>
            <a:endParaRPr lang="ru-RU" sz="20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Liberation Serif" pitchFamily="18" charset="0"/>
              </a:rPr>
              <a:t>Не размещен Административный регламент </a:t>
            </a:r>
            <a:r>
              <a:rPr lang="ru-RU" sz="2000" u="sng" dirty="0" smtClean="0">
                <a:latin typeface="Liberation Serif" pitchFamily="18" charset="0"/>
              </a:rPr>
              <a:t>со всеми изменениями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Liberation Serif" pitchFamily="18" charset="0"/>
              </a:rPr>
              <a:t>Правила приема не подписаны электронной цифровой подписью или размещен локальный акт ОУ 2024 года и старше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Liberation Serif" pitchFamily="18" charset="0"/>
              </a:rPr>
              <a:t>Не размещена информация о количестве мест в первых классах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Liberation Serif" pitchFamily="18" charset="0"/>
              </a:rPr>
              <a:t>Образец заявления о приеме старого образца или не размещен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Liberation Serif" pitchFamily="18" charset="0"/>
              </a:rPr>
              <a:t>Размещен приказ </a:t>
            </a:r>
            <a:r>
              <a:rPr lang="ru-RU" sz="2000" smtClean="0">
                <a:latin typeface="Liberation Serif" pitchFamily="18" charset="0"/>
              </a:rPr>
              <a:t>управления образования, </a:t>
            </a:r>
            <a:r>
              <a:rPr lang="ru-RU" sz="2000" dirty="0" smtClean="0">
                <a:latin typeface="Liberation Serif" pitchFamily="18" charset="0"/>
              </a:rPr>
              <a:t>утративший силу, о даче разрешений на прием детей в ОУ в более раннем или более позднем возрасте, чем предусмотрено законом (сейчас данная информация – приложение № 8 к АР)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Liberation Serif" pitchFamily="18" charset="0"/>
              </a:rPr>
              <a:t>Сведения о сроке действия аккредитации образовательных программ (часть 12 ст. 92 Федерального закона от 29.12.2012 «Об образовании в Российской Федерации» - с 01.03.2022 свидетельство о гос. Аккредитации действует бессрочно)</a:t>
            </a:r>
          </a:p>
          <a:p>
            <a:pPr marL="285750" indent="-285750">
              <a:buFontTx/>
              <a:buChar char="-"/>
            </a:pPr>
            <a:endParaRPr lang="ru-RU" u="sng" dirty="0" smtClean="0">
              <a:latin typeface="Liberation Serif" pitchFamily="18" charset="0"/>
            </a:endParaRPr>
          </a:p>
          <a:p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0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0"/>
          <p:cNvSpPr/>
          <p:nvPr/>
        </p:nvSpPr>
        <p:spPr>
          <a:xfrm>
            <a:off x="0" y="45495"/>
            <a:ext cx="12191040" cy="1571625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FFFFFF"/>
                </a:solidFill>
                <a:latin typeface="Century Gothic"/>
              </a:rPr>
              <a:t>СПОСОБЫ ПОДАЧИ ЗАЯВЛЕНИЯ</a:t>
            </a:r>
            <a:endParaRPr lang="ru-RU" sz="40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0" y="1308600"/>
            <a:ext cx="11772900" cy="5432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0000" algn="just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00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1571624"/>
            <a:ext cx="12191040" cy="528637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normAutofit fontScale="97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1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5886450" y="2980327"/>
            <a:ext cx="5354400" cy="9151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kumimoji="0" lang="ru-RU" sz="35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iberation Serif" pitchFamily="18" charset="0"/>
              </a:rPr>
              <a:t>Иностранные граждане и лица без гражданства</a:t>
            </a:r>
          </a:p>
          <a:p>
            <a:pPr marL="0" lvl="0" indent="0">
              <a:buNone/>
            </a:pPr>
            <a:endParaRPr kumimoji="0" lang="ru-RU" sz="36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iberation Serif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>
          <a:xfrm>
            <a:off x="459780" y="3262810"/>
            <a:ext cx="5354400" cy="3166565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В электронной форме посредством ЕПГУ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Через МФЦ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Через операторов почтовой связи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Лично в школу</a:t>
            </a:r>
            <a:endParaRPr lang="ru-RU" sz="3200" b="1" dirty="0">
              <a:latin typeface="Liberation Serif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/>
          </p:nvPr>
        </p:nvSpPr>
        <p:spPr>
          <a:xfrm>
            <a:off x="6095520" y="3685552"/>
            <a:ext cx="5354400" cy="3055816"/>
          </a:xfrm>
        </p:spPr>
        <p:txBody>
          <a:bodyPr/>
          <a:lstStyle/>
          <a:p>
            <a:pPr marL="285750" lvl="0" indent="-285750">
              <a:buFontTx/>
              <a:buChar char="-"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iberation Serif" pitchFamily="18" charset="0"/>
              </a:rPr>
              <a:t>В электронной форме посредством ЕПГУ</a:t>
            </a:r>
          </a:p>
          <a:p>
            <a:pPr marL="285750" lvl="0" indent="-285750">
              <a:buFontTx/>
              <a:buChar char="-"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iberation Serif" pitchFamily="18" charset="0"/>
              </a:rPr>
              <a:t>Через МФЦ</a:t>
            </a:r>
          </a:p>
          <a:p>
            <a:pPr marL="285750" lvl="0" indent="-285750">
              <a:buFontTx/>
              <a:buChar char="-"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iberation Serif" pitchFamily="18" charset="0"/>
              </a:rPr>
              <a:t>Через операторов почтовой связи</a:t>
            </a: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322620" y="2628744"/>
            <a:ext cx="5354400" cy="91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 smtClean="0">
                <a:latin typeface="Liberation Serif" pitchFamily="18" charset="0"/>
              </a:rPr>
              <a:t>Граждане РФ</a:t>
            </a:r>
            <a:endParaRPr lang="ru-RU" sz="3200" b="1" u="sng" dirty="0">
              <a:latin typeface="Liberation Serif" pitchFamily="18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body"/>
          </p:nvPr>
        </p:nvSpPr>
        <p:spPr>
          <a:xfrm>
            <a:off x="175320" y="1617120"/>
            <a:ext cx="11597580" cy="915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Liberation Serif" pitchFamily="18" charset="0"/>
              </a:rPr>
              <a:t>Внесены изменения в Порядок приема на обучение, утв. Приказом </a:t>
            </a:r>
            <a:r>
              <a:rPr lang="ru-RU" sz="3600" b="1" dirty="0" err="1" smtClean="0">
                <a:latin typeface="Liberation Serif" pitchFamily="18" charset="0"/>
              </a:rPr>
              <a:t>Минпросвещения</a:t>
            </a:r>
            <a:r>
              <a:rPr lang="ru-RU" sz="3600" b="1" dirty="0" smtClean="0">
                <a:latin typeface="Liberation Serif" pitchFamily="18" charset="0"/>
              </a:rPr>
              <a:t> России от 02.09.2020 № 458</a:t>
            </a:r>
            <a:endParaRPr lang="ru-RU" sz="36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0"/>
          <p:cNvSpPr/>
          <p:nvPr/>
        </p:nvSpPr>
        <p:spPr>
          <a:xfrm>
            <a:off x="0" y="1"/>
            <a:ext cx="12191040" cy="971550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FFFFF"/>
                </a:solidFill>
                <a:latin typeface="Century Gothic"/>
              </a:rPr>
              <a:t>ПЕРЕЧЕНЬ НЕОБХОДИМЫХ ДОКУМЕНТОВ </a:t>
            </a:r>
          </a:p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FFFFFF"/>
                </a:solidFill>
                <a:latin typeface="Century Gothic"/>
              </a:rPr>
              <a:t>(для граждан РФ)</a:t>
            </a:r>
            <a:endParaRPr lang="ru-RU" sz="36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0" y="1308600"/>
            <a:ext cx="11772900" cy="5432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0000" algn="just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00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1571624"/>
            <a:ext cx="12191040" cy="528637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normAutofit fontScale="97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1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0" y="1280430"/>
            <a:ext cx="11406600" cy="577562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Личное заявление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Копия свидетельства о рождении ребенка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Копия документа, удостоверяющего личность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Копия документа, подтверждающего установление опеки или попечительства (при необходимости)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Копия свидетельства о рождении брата или сестры при преимущественном праве на зачисление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Копия заключения ПМПК (при наличии)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Копия документа о регистрации по месту жительства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Liberation Serif" pitchFamily="18" charset="0"/>
              </a:rPr>
              <a:t>Копия документа, подтверждающего льготу</a:t>
            </a:r>
          </a:p>
          <a:p>
            <a:pPr marL="285750" indent="-285750">
              <a:buFontTx/>
              <a:buChar char="-"/>
            </a:pPr>
            <a:endParaRPr lang="ru-RU" sz="36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0"/>
          <p:cNvSpPr/>
          <p:nvPr/>
        </p:nvSpPr>
        <p:spPr>
          <a:xfrm>
            <a:off x="0" y="0"/>
            <a:ext cx="12191040" cy="2283667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FFFFF"/>
                </a:solidFill>
                <a:latin typeface="Century Gothic"/>
              </a:rPr>
              <a:t>ТРЕБОВАНИЕ ДОКУМЕНТОВ ЗА РАМКАМИ ПЕРЕЧНЯ ЗАПРЕЩАЕТСЯ</a:t>
            </a:r>
            <a:endParaRPr lang="ru-RU" sz="36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0" y="1308600"/>
            <a:ext cx="11772900" cy="5432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0000" algn="just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00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1571624"/>
            <a:ext cx="12191040" cy="528637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normAutofit fontScale="97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1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00050" y="2400300"/>
            <a:ext cx="11006550" cy="4341068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ru-RU" sz="3600" b="1" spc="-1" dirty="0" smtClean="0"/>
              <a:t>Выдача уведомления в получении документов (указывается регистрационный номер заявления о приеме ребенка в ОУ, перечень представленных документов) </a:t>
            </a:r>
          </a:p>
          <a:p>
            <a:pPr marL="571500" indent="-571500">
              <a:buFontTx/>
              <a:buChar char="-"/>
            </a:pPr>
            <a:endParaRPr lang="ru-RU" sz="3600" b="1" spc="-1" dirty="0" smtClean="0"/>
          </a:p>
          <a:p>
            <a:r>
              <a:rPr lang="ru-RU" sz="3600" b="1" spc="-1" dirty="0" smtClean="0"/>
              <a:t>- Уведомление заверяется подписью должностного лица ОУ, ответственного за прием документов</a:t>
            </a:r>
            <a:endParaRPr lang="ru-RU" sz="3600" b="1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0"/>
          <p:cNvSpPr/>
          <p:nvPr/>
        </p:nvSpPr>
        <p:spPr>
          <a:xfrm>
            <a:off x="0" y="45495"/>
            <a:ext cx="12191040" cy="1571625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FFFFFF"/>
                </a:solidFill>
                <a:latin typeface="Century Gothic"/>
              </a:rPr>
              <a:t>АЛГОРИТМ ДЕЙСТВИЙ</a:t>
            </a:r>
            <a:endParaRPr lang="ru-RU" sz="40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TextBox 38"/>
          <p:cNvSpPr/>
          <p:nvPr/>
        </p:nvSpPr>
        <p:spPr>
          <a:xfrm>
            <a:off x="175320" y="308880"/>
            <a:ext cx="9717480" cy="3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0" y="1308600"/>
            <a:ext cx="11772900" cy="5432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0000" algn="just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00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1571624"/>
            <a:ext cx="12191040" cy="528637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normAutofit fontScale="97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100" b="1" i="0" u="sng" strike="noStrike" kern="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>
          <a:xfrm>
            <a:off x="175320" y="3032760"/>
            <a:ext cx="10191048" cy="3585072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Проверка комплектности документов (1 рабочий день)</a:t>
            </a:r>
          </a:p>
          <a:p>
            <a:pPr marL="285750" indent="-285750">
              <a:buFontTx/>
              <a:buChar char="-"/>
            </a:pPr>
            <a:endParaRPr lang="ru-RU" sz="3200" b="1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Приглашение в школу (при необходимости)</a:t>
            </a:r>
          </a:p>
          <a:p>
            <a:pPr marL="285750" indent="-285750">
              <a:buFontTx/>
              <a:buChar char="-"/>
            </a:pPr>
            <a:endParaRPr lang="ru-RU" sz="3200" b="1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Выдача (направление) уведомления о приеме (отказе) документов (п. 51 Регламента)</a:t>
            </a:r>
          </a:p>
          <a:p>
            <a:pPr marL="285750" indent="-285750">
              <a:buFontTx/>
              <a:buChar char="-"/>
            </a:pPr>
            <a:endParaRPr lang="ru-RU" sz="3200" b="1" dirty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Liberation Serif" pitchFamily="18" charset="0"/>
              </a:rPr>
              <a:t>Зачисление в школу (3 рабочих дня после 30 июня)</a:t>
            </a:r>
          </a:p>
          <a:p>
            <a:pPr marL="285750" indent="-285750">
              <a:buFontTx/>
              <a:buChar char="-"/>
            </a:pPr>
            <a:endParaRPr lang="ru-RU" sz="3200" b="1" dirty="0"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532050" y="1664744"/>
            <a:ext cx="5354400" cy="91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smtClean="0">
                <a:latin typeface="Liberation Serif" pitchFamily="18" charset="0"/>
              </a:rPr>
              <a:t>Граждане РФ</a:t>
            </a:r>
          </a:p>
          <a:p>
            <a:pPr marL="0" indent="0">
              <a:buNone/>
            </a:pPr>
            <a:endParaRPr lang="ru-RU" sz="3600" b="1" u="sng" dirty="0"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2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1927</Words>
  <Application>Microsoft Office PowerPoint</Application>
  <PresentationFormat>Широкоэкранный</PresentationFormat>
  <Paragraphs>190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Century Gothic</vt:lpstr>
      <vt:lpstr>DejaVu Sans</vt:lpstr>
      <vt:lpstr>Liberation Serif</vt:lpstr>
      <vt:lpstr>OpenSymbol</vt:lpstr>
      <vt:lpstr>Symbol</vt:lpstr>
      <vt:lpstr>Times New Roman</vt:lpstr>
      <vt:lpstr>Wingdings</vt:lpstr>
      <vt:lpstr>XO Oriel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  ПРОВЕРКИ   САЙТОВ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№ 170 ОТ 04 МАРТА 2025 Г.   ПОРЯДОК ПРОВЕДЕНИЯ ТЕСТИРОВАНИЯ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Ученик</cp:lastModifiedBy>
  <cp:revision>92</cp:revision>
  <cp:lastPrinted>2025-03-25T07:32:41Z</cp:lastPrinted>
  <dcterms:created xsi:type="dcterms:W3CDTF">2025-03-17T06:45:18Z</dcterms:created>
  <dcterms:modified xsi:type="dcterms:W3CDTF">2025-03-26T04:13:00Z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Notes">
    <vt:i4>1</vt:i4>
  </property>
  <property fmtid="{D5CDD505-2E9C-101B-9397-08002B2CF9AE}" pid="6" name="PresentationFormat">
    <vt:lpwstr>Произвольный</vt:lpwstr>
  </property>
  <property fmtid="{D5CDD505-2E9C-101B-9397-08002B2CF9AE}" pid="7" name="Producer">
    <vt:lpwstr>Microsoft® PowerPoint® 2010</vt:lpwstr>
  </property>
  <property fmtid="{D5CDD505-2E9C-101B-9397-08002B2CF9AE}" pid="8" name="Slides">
    <vt:i4>7</vt:i4>
  </property>
</Properties>
</file>